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showGuides="1">
      <p:cViewPr varScale="1">
        <p:scale>
          <a:sx n="73" d="100"/>
          <a:sy n="73" d="100"/>
        </p:scale>
        <p:origin x="498" y="66"/>
      </p:cViewPr>
      <p:guideLst>
        <p:guide orient="horz" pos="5"/>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653914-5A46-468B-ACA1-1E3241FB804B}"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120270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653914-5A46-468B-ACA1-1E3241FB804B}"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1264827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653914-5A46-468B-ACA1-1E3241FB804B}"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021DD98-2B42-4CFD-AA42-7C1C95D86259}"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080014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8653914-5A46-468B-ACA1-1E3241FB804B}" type="datetimeFigureOut">
              <a:rPr lang="en-IN" smtClean="0"/>
              <a:t>30-05-2025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1080994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8653914-5A46-468B-ACA1-1E3241FB804B}" type="datetimeFigureOut">
              <a:rPr lang="en-IN" smtClean="0"/>
              <a:t>30-05-2025</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21DD98-2B42-4CFD-AA42-7C1C95D86259}"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82572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8653914-5A46-468B-ACA1-1E3241FB804B}" type="datetimeFigureOut">
              <a:rPr lang="en-IN" smtClean="0"/>
              <a:t>30-05-2025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42270017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653914-5A46-468B-ACA1-1E3241FB804B}"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1245696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653914-5A46-468B-ACA1-1E3241FB804B}"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3429560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653914-5A46-468B-ACA1-1E3241FB804B}"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2169009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653914-5A46-468B-ACA1-1E3241FB804B}"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2439822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653914-5A46-468B-ACA1-1E3241FB804B}" type="datetimeFigureOut">
              <a:rPr lang="en-IN" smtClean="0"/>
              <a:t>30-05-2025</a:t>
            </a:fld>
            <a:endParaRPr lang="en-IN"/>
          </a:p>
        </p:txBody>
      </p:sp>
      <p:sp>
        <p:nvSpPr>
          <p:cNvPr id="6" name="Footer Placeholder 5"/>
          <p:cNvSpPr>
            <a:spLocks noGrp="1"/>
          </p:cNvSpPr>
          <p:nvPr>
            <p:ph type="ftr" sz="quarter" idx="11"/>
          </p:nvPr>
        </p:nvSpPr>
        <p:spPr/>
        <p:txBody>
          <a:bodyPr/>
          <a:lstStyle/>
          <a:p>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1105754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653914-5A46-468B-ACA1-1E3241FB804B}" type="datetimeFigureOut">
              <a:rPr lang="en-IN" smtClean="0"/>
              <a:t>30-05-2025</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476091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653914-5A46-468B-ACA1-1E3241FB804B}" type="datetimeFigureOut">
              <a:rPr lang="en-IN" smtClean="0"/>
              <a:t>30-05-2025</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4241612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653914-5A46-468B-ACA1-1E3241FB804B}" type="datetimeFigureOut">
              <a:rPr lang="en-IN" smtClean="0"/>
              <a:t>30-05-2025</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3902929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653914-5A46-468B-ACA1-1E3241FB804B}" type="datetimeFigureOut">
              <a:rPr lang="en-IN" smtClean="0"/>
              <a:t>30-05-2025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486990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653914-5A46-468B-ACA1-1E3241FB804B}" type="datetimeFigureOut">
              <a:rPr lang="en-IN" smtClean="0"/>
              <a:t>30-05-2025</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21DD98-2B42-4CFD-AA42-7C1C95D86259}" type="slidenum">
              <a:rPr lang="en-IN" smtClean="0"/>
              <a:t>‹#›</a:t>
            </a:fld>
            <a:endParaRPr lang="en-IN"/>
          </a:p>
        </p:txBody>
      </p:sp>
    </p:spTree>
    <p:extLst>
      <p:ext uri="{BB962C8B-B14F-4D97-AF65-F5344CB8AC3E}">
        <p14:creationId xmlns:p14="http://schemas.microsoft.com/office/powerpoint/2010/main" val="64450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8653914-5A46-468B-ACA1-1E3241FB804B}" type="datetimeFigureOut">
              <a:rPr lang="en-IN" smtClean="0"/>
              <a:t>30-05-2025</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021DD98-2B42-4CFD-AA42-7C1C95D86259}" type="slidenum">
              <a:rPr lang="en-IN" smtClean="0"/>
              <a:t>‹#›</a:t>
            </a:fld>
            <a:endParaRPr lang="en-IN"/>
          </a:p>
        </p:txBody>
      </p:sp>
    </p:spTree>
    <p:extLst>
      <p:ext uri="{BB962C8B-B14F-4D97-AF65-F5344CB8AC3E}">
        <p14:creationId xmlns:p14="http://schemas.microsoft.com/office/powerpoint/2010/main" val="3797533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A02E9-DCCB-2965-D5D1-70C184011BCA}"/>
              </a:ext>
            </a:extLst>
          </p:cNvPr>
          <p:cNvSpPr>
            <a:spLocks noGrp="1"/>
          </p:cNvSpPr>
          <p:nvPr>
            <p:ph type="ctrTitle"/>
          </p:nvPr>
        </p:nvSpPr>
        <p:spPr>
          <a:xfrm>
            <a:off x="1524000" y="705394"/>
            <a:ext cx="9144000" cy="953589"/>
          </a:xfrm>
        </p:spPr>
        <p:txBody>
          <a:bodyPr>
            <a:normAutofit/>
          </a:bodyPr>
          <a:lstStyle/>
          <a:p>
            <a:r>
              <a:rPr lang="en-IN" dirty="0"/>
              <a:t>INTERNSHIP </a:t>
            </a:r>
          </a:p>
        </p:txBody>
      </p:sp>
      <p:sp>
        <p:nvSpPr>
          <p:cNvPr id="3" name="Subtitle 2">
            <a:extLst>
              <a:ext uri="{FF2B5EF4-FFF2-40B4-BE49-F238E27FC236}">
                <a16:creationId xmlns:a16="http://schemas.microsoft.com/office/drawing/2014/main" id="{1F946F18-40F1-C1B9-954A-56E6B6CAC123}"/>
              </a:ext>
            </a:extLst>
          </p:cNvPr>
          <p:cNvSpPr>
            <a:spLocks noGrp="1"/>
          </p:cNvSpPr>
          <p:nvPr>
            <p:ph type="subTitle" idx="1"/>
          </p:nvPr>
        </p:nvSpPr>
        <p:spPr>
          <a:xfrm>
            <a:off x="1524000" y="2272937"/>
            <a:ext cx="9144000" cy="4023360"/>
          </a:xfrm>
        </p:spPr>
        <p:txBody>
          <a:bodyPr>
            <a:normAutofit/>
          </a:bodyPr>
          <a:lstStyle/>
          <a:p>
            <a:pPr algn="l">
              <a:spcAft>
                <a:spcPts val="1275"/>
              </a:spcAft>
              <a:buNone/>
            </a:pPr>
            <a:r>
              <a:rPr lang="en-US" b="1" i="0" dirty="0">
                <a:solidFill>
                  <a:srgbClr val="313131"/>
                </a:solidFill>
                <a:effectLst/>
                <a:latin typeface="DM Sans" panose="020F0502020204030204" pitchFamily="2" charset="0"/>
              </a:rPr>
              <a:t>What is an Internship Report?</a:t>
            </a:r>
          </a:p>
          <a:p>
            <a:pPr algn="l">
              <a:spcAft>
                <a:spcPts val="1275"/>
              </a:spcAft>
              <a:buNone/>
            </a:pPr>
            <a:r>
              <a:rPr lang="en-US" b="0" i="0" dirty="0">
                <a:solidFill>
                  <a:srgbClr val="313131"/>
                </a:solidFill>
                <a:effectLst/>
                <a:latin typeface="DM Sans" panose="020F0502020204030204" pitchFamily="2" charset="0"/>
              </a:rPr>
              <a:t>An internship report is a document that summarizes and reflects on your experience during an internship. It typically includes details about, </a:t>
            </a:r>
          </a:p>
          <a:p>
            <a:pPr algn="l">
              <a:spcAft>
                <a:spcPts val="450"/>
              </a:spcAft>
              <a:buFont typeface="Arial" panose="020B0604020202020204" pitchFamily="34" charset="0"/>
              <a:buChar char="•"/>
            </a:pPr>
            <a:r>
              <a:rPr lang="en-US" b="0" i="0" dirty="0">
                <a:solidFill>
                  <a:srgbClr val="313131"/>
                </a:solidFill>
                <a:effectLst/>
                <a:latin typeface="DM Sans" panose="020F0502020204030204" pitchFamily="2" charset="0"/>
              </a:rPr>
              <a:t>The tasks you performed</a:t>
            </a:r>
          </a:p>
          <a:p>
            <a:pPr algn="l">
              <a:spcAft>
                <a:spcPts val="450"/>
              </a:spcAft>
              <a:buFont typeface="Arial" panose="020B0604020202020204" pitchFamily="34" charset="0"/>
              <a:buChar char="•"/>
            </a:pPr>
            <a:r>
              <a:rPr lang="en-US" b="0" i="0" dirty="0">
                <a:solidFill>
                  <a:srgbClr val="313131"/>
                </a:solidFill>
                <a:effectLst/>
                <a:latin typeface="DM Sans" panose="020F0502020204030204" pitchFamily="2" charset="0"/>
              </a:rPr>
              <a:t>The skills you gained</a:t>
            </a:r>
          </a:p>
          <a:p>
            <a:pPr algn="l">
              <a:spcAft>
                <a:spcPts val="450"/>
              </a:spcAft>
              <a:buFont typeface="Arial" panose="020B0604020202020204" pitchFamily="34" charset="0"/>
              <a:buChar char="•"/>
            </a:pPr>
            <a:r>
              <a:rPr lang="en-US" b="0" i="0" dirty="0">
                <a:solidFill>
                  <a:srgbClr val="313131"/>
                </a:solidFill>
                <a:effectLst/>
                <a:latin typeface="DM Sans" panose="020F0502020204030204" pitchFamily="2" charset="0"/>
              </a:rPr>
              <a:t>The knowledge you acquired</a:t>
            </a:r>
          </a:p>
          <a:p>
            <a:endParaRPr lang="en-IN" dirty="0"/>
          </a:p>
        </p:txBody>
      </p:sp>
    </p:spTree>
    <p:extLst>
      <p:ext uri="{BB962C8B-B14F-4D97-AF65-F5344CB8AC3E}">
        <p14:creationId xmlns:p14="http://schemas.microsoft.com/office/powerpoint/2010/main" val="220831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2D3088-9D87-AC96-43AB-9AA1E069A470}"/>
              </a:ext>
            </a:extLst>
          </p:cNvPr>
          <p:cNvSpPr txBox="1"/>
          <p:nvPr/>
        </p:nvSpPr>
        <p:spPr>
          <a:xfrm rot="10800000" flipV="1">
            <a:off x="1293223" y="1356931"/>
            <a:ext cx="6061166" cy="2130776"/>
          </a:xfrm>
          <a:prstGeom prst="rect">
            <a:avLst/>
          </a:prstGeom>
          <a:noFill/>
        </p:spPr>
        <p:txBody>
          <a:bodyPr wrap="square">
            <a:spAutoFit/>
          </a:bodyPr>
          <a:lstStyle/>
          <a:p>
            <a:pPr algn="just">
              <a:lnSpc>
                <a:spcPct val="150000"/>
              </a:lnSpc>
            </a:pPr>
            <a:r>
              <a:rPr lang="en-US" b="0" i="0" dirty="0">
                <a:solidFill>
                  <a:srgbClr val="313131"/>
                </a:solidFill>
                <a:effectLst/>
                <a:latin typeface="DM Sans" pitchFamily="2" charset="0"/>
              </a:rPr>
              <a:t>The report serves as a way to showcase your accomplishments and growth to your employer or academic institution. It may also include insights into the organization’s culture, your interactions with colleagues, and any challenges you face. </a:t>
            </a:r>
            <a:endParaRPr lang="en-IN" dirty="0"/>
          </a:p>
        </p:txBody>
      </p:sp>
    </p:spTree>
    <p:extLst>
      <p:ext uri="{BB962C8B-B14F-4D97-AF65-F5344CB8AC3E}">
        <p14:creationId xmlns:p14="http://schemas.microsoft.com/office/powerpoint/2010/main" val="3713181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DCAB8-D9DC-D48C-56F4-20CB95DB5650}"/>
              </a:ext>
            </a:extLst>
          </p:cNvPr>
          <p:cNvSpPr>
            <a:spLocks noGrp="1"/>
          </p:cNvSpPr>
          <p:nvPr>
            <p:ph type="title"/>
          </p:nvPr>
        </p:nvSpPr>
        <p:spPr>
          <a:xfrm rot="10800000" flipV="1">
            <a:off x="2563128" y="600891"/>
            <a:ext cx="3746227" cy="548640"/>
          </a:xfrm>
        </p:spPr>
        <p:txBody>
          <a:bodyPr>
            <a:normAutofit fontScale="90000"/>
          </a:bodyPr>
          <a:lstStyle/>
          <a:p>
            <a:r>
              <a:rPr lang="en-US" dirty="0"/>
              <a:t>OBJECTIVES :</a:t>
            </a:r>
            <a:endParaRPr lang="en-IN" dirty="0"/>
          </a:p>
        </p:txBody>
      </p:sp>
      <p:sp>
        <p:nvSpPr>
          <p:cNvPr id="3" name="Content Placeholder 2">
            <a:extLst>
              <a:ext uri="{FF2B5EF4-FFF2-40B4-BE49-F238E27FC236}">
                <a16:creationId xmlns:a16="http://schemas.microsoft.com/office/drawing/2014/main" id="{DE9C8F7B-0E8E-D662-0AF0-52894D3801DF}"/>
              </a:ext>
            </a:extLst>
          </p:cNvPr>
          <p:cNvSpPr>
            <a:spLocks noGrp="1"/>
          </p:cNvSpPr>
          <p:nvPr>
            <p:ph idx="1"/>
          </p:nvPr>
        </p:nvSpPr>
        <p:spPr>
          <a:xfrm>
            <a:off x="2592924" y="1306286"/>
            <a:ext cx="9033019" cy="5068388"/>
          </a:xfrm>
        </p:spPr>
        <p:txBody>
          <a:bodyPr>
            <a:normAutofit fontScale="92500" lnSpcReduction="10000"/>
          </a:bodyPr>
          <a:lstStyle/>
          <a:p>
            <a:pPr marL="0" indent="0" algn="just">
              <a:buNone/>
            </a:pPr>
            <a:r>
              <a:rPr lang="en-US" dirty="0"/>
              <a:t>	</a:t>
            </a:r>
            <a:r>
              <a:rPr lang="en-US" dirty="0">
                <a:latin typeface="Arial Rounded MT Bold" panose="020F0704030504030204" pitchFamily="34" charset="0"/>
              </a:rPr>
              <a:t>Internships are educational and career development opportunities, providing practical experience in a field or discipline. They are structured, short-term, supervised placements often focused around particular tasks or projects with defined timescales. The internship has to be meaningful and mutually beneficial to the intern and the organization. It is important that the objectives and the activities of the internship program are clearly defined and understood. Following are the intended objectives of internship training: </a:t>
            </a:r>
          </a:p>
          <a:p>
            <a:pPr algn="just"/>
            <a:r>
              <a:rPr lang="en-US" dirty="0">
                <a:latin typeface="Arial Rounded MT Bold" panose="020F0704030504030204" pitchFamily="34" charset="0"/>
              </a:rPr>
              <a:t>• Will expose students to the industrial environment, which cannot be simulated in the classroom and hence creating competent professionals for the industry. </a:t>
            </a:r>
          </a:p>
          <a:p>
            <a:pPr algn="just"/>
            <a:r>
              <a:rPr lang="en-US" dirty="0">
                <a:latin typeface="Arial Rounded MT Bold" panose="020F0704030504030204" pitchFamily="34" charset="0"/>
              </a:rPr>
              <a:t>• Provide possible opportunities to learn, understand and sharpen the real time technical / managerial skills required at the job.</a:t>
            </a:r>
          </a:p>
          <a:p>
            <a:pPr algn="just"/>
            <a:r>
              <a:rPr lang="en-US" dirty="0">
                <a:latin typeface="Arial Rounded MT Bold" panose="020F0704030504030204" pitchFamily="34" charset="0"/>
              </a:rPr>
              <a:t> • Exposure to the current technological developments relevant to the subject area of training. </a:t>
            </a:r>
          </a:p>
          <a:p>
            <a:pPr algn="just"/>
            <a:r>
              <a:rPr lang="en-US" dirty="0">
                <a:latin typeface="Arial Rounded MT Bold" panose="020F0704030504030204" pitchFamily="34" charset="0"/>
              </a:rPr>
              <a:t>• Experience gained from the ‘Industrial Internship’ in classroom will be used in classroom discussions. </a:t>
            </a:r>
          </a:p>
          <a:p>
            <a:pPr algn="just"/>
            <a:r>
              <a:rPr lang="en-US" dirty="0">
                <a:latin typeface="Arial Rounded MT Bold" panose="020F0704030504030204" pitchFamily="34" charset="0"/>
              </a:rPr>
              <a:t>• Create conditions conducive to quest for knowledge and its applicability on the job</a:t>
            </a:r>
            <a:endParaRPr lang="en-IN" dirty="0">
              <a:latin typeface="Arial Rounded MT Bold" panose="020F0704030504030204" pitchFamily="34" charset="0"/>
            </a:endParaRPr>
          </a:p>
        </p:txBody>
      </p:sp>
    </p:spTree>
    <p:extLst>
      <p:ext uri="{BB962C8B-B14F-4D97-AF65-F5344CB8AC3E}">
        <p14:creationId xmlns:p14="http://schemas.microsoft.com/office/powerpoint/2010/main" val="1407839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08B61-9639-2AA7-55BA-E4C7177F0E23}"/>
              </a:ext>
            </a:extLst>
          </p:cNvPr>
          <p:cNvSpPr>
            <a:spLocks noGrp="1"/>
          </p:cNvSpPr>
          <p:nvPr>
            <p:ph type="title"/>
          </p:nvPr>
        </p:nvSpPr>
        <p:spPr>
          <a:xfrm>
            <a:off x="2592925" y="624110"/>
            <a:ext cx="5858743" cy="538484"/>
          </a:xfrm>
        </p:spPr>
        <p:txBody>
          <a:bodyPr>
            <a:normAutofit fontScale="90000"/>
          </a:bodyPr>
          <a:lstStyle/>
          <a:p>
            <a:r>
              <a:rPr lang="en-US" dirty="0"/>
              <a:t>BENEFITS OF INTERNSHIP:</a:t>
            </a:r>
            <a:endParaRPr lang="en-IN" dirty="0"/>
          </a:p>
        </p:txBody>
      </p:sp>
      <p:sp>
        <p:nvSpPr>
          <p:cNvPr id="3" name="Content Placeholder 2">
            <a:extLst>
              <a:ext uri="{FF2B5EF4-FFF2-40B4-BE49-F238E27FC236}">
                <a16:creationId xmlns:a16="http://schemas.microsoft.com/office/drawing/2014/main" id="{6234D0C8-44C4-F5BD-8836-62B491313EB1}"/>
              </a:ext>
            </a:extLst>
          </p:cNvPr>
          <p:cNvSpPr>
            <a:spLocks noGrp="1"/>
          </p:cNvSpPr>
          <p:nvPr>
            <p:ph idx="1"/>
          </p:nvPr>
        </p:nvSpPr>
        <p:spPr>
          <a:xfrm>
            <a:off x="2416629" y="1907177"/>
            <a:ext cx="9087983" cy="4004045"/>
          </a:xfrm>
        </p:spPr>
        <p:txBody>
          <a:bodyPr>
            <a:normAutofit/>
          </a:bodyPr>
          <a:lstStyle/>
          <a:p>
            <a:pPr marL="0" indent="0" algn="just">
              <a:buNone/>
            </a:pPr>
            <a:r>
              <a:rPr lang="en-US" b="1" dirty="0">
                <a:latin typeface="Arial Rounded MT Bold" panose="020F0704030504030204" pitchFamily="34" charset="0"/>
              </a:rPr>
              <a:t>Benefits to the Industry</a:t>
            </a:r>
          </a:p>
          <a:p>
            <a:pPr marL="0" indent="0" algn="just">
              <a:buNone/>
            </a:pPr>
            <a:endParaRPr lang="en-US" b="1" dirty="0">
              <a:latin typeface="Arial Rounded MT Bold" panose="020F0704030504030204" pitchFamily="34" charset="0"/>
            </a:endParaRPr>
          </a:p>
          <a:p>
            <a:pPr algn="just"/>
            <a:r>
              <a:rPr lang="en-US" dirty="0">
                <a:latin typeface="Arial Rounded MT Bold" panose="020F0704030504030204" pitchFamily="34" charset="0"/>
              </a:rPr>
              <a:t>• Availability of ready to contribute candidates for employment. </a:t>
            </a:r>
          </a:p>
          <a:p>
            <a:pPr algn="just"/>
            <a:r>
              <a:rPr lang="en-US" dirty="0">
                <a:latin typeface="Arial Rounded MT Bold" panose="020F0704030504030204" pitchFamily="34" charset="0"/>
              </a:rPr>
              <a:t>• Year round source of highly motivated pre-professionals. </a:t>
            </a:r>
          </a:p>
          <a:p>
            <a:pPr algn="just"/>
            <a:r>
              <a:rPr lang="en-US" dirty="0">
                <a:latin typeface="Arial Rounded MT Bold" panose="020F0704030504030204" pitchFamily="34" charset="0"/>
              </a:rPr>
              <a:t>• Students bring new perspectives to problem solving. </a:t>
            </a:r>
          </a:p>
          <a:p>
            <a:pPr algn="just"/>
            <a:r>
              <a:rPr lang="en-US" dirty="0">
                <a:latin typeface="Arial Rounded MT Bold" panose="020F0704030504030204" pitchFamily="34" charset="0"/>
              </a:rPr>
              <a:t>• Visibility of the organization is increased on campus. </a:t>
            </a:r>
          </a:p>
          <a:p>
            <a:pPr algn="just"/>
            <a:r>
              <a:rPr lang="en-US" dirty="0">
                <a:latin typeface="Arial Rounded MT Bold" panose="020F0704030504030204" pitchFamily="34" charset="0"/>
              </a:rPr>
              <a:t>• Quality candidate’s availability for temporary or seasonal positions and projects. </a:t>
            </a:r>
          </a:p>
          <a:p>
            <a:pPr algn="just"/>
            <a:r>
              <a:rPr lang="en-US" dirty="0">
                <a:latin typeface="Arial Rounded MT Bold" panose="020F0704030504030204" pitchFamily="34" charset="0"/>
              </a:rPr>
              <a:t>• Enhancement of employer’s image in the community by contributing to the educational enterprise.</a:t>
            </a:r>
            <a:endParaRPr lang="en-IN" dirty="0">
              <a:latin typeface="Arial Rounded MT Bold" panose="020F0704030504030204" pitchFamily="34" charset="0"/>
            </a:endParaRPr>
          </a:p>
        </p:txBody>
      </p:sp>
    </p:spTree>
    <p:extLst>
      <p:ext uri="{BB962C8B-B14F-4D97-AF65-F5344CB8AC3E}">
        <p14:creationId xmlns:p14="http://schemas.microsoft.com/office/powerpoint/2010/main" val="2344035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9F431-AB48-20D5-34DB-DA21E211E076}"/>
              </a:ext>
            </a:extLst>
          </p:cNvPr>
          <p:cNvSpPr>
            <a:spLocks noGrp="1"/>
          </p:cNvSpPr>
          <p:nvPr>
            <p:ph type="title"/>
          </p:nvPr>
        </p:nvSpPr>
        <p:spPr>
          <a:xfrm>
            <a:off x="2592925" y="624110"/>
            <a:ext cx="4787589" cy="760553"/>
          </a:xfrm>
        </p:spPr>
        <p:txBody>
          <a:bodyPr/>
          <a:lstStyle/>
          <a:p>
            <a:r>
              <a:rPr lang="en-US" dirty="0"/>
              <a:t>Benefits to Students:</a:t>
            </a:r>
            <a:endParaRPr lang="en-IN" dirty="0"/>
          </a:p>
        </p:txBody>
      </p:sp>
      <p:sp>
        <p:nvSpPr>
          <p:cNvPr id="3" name="Content Placeholder 2">
            <a:extLst>
              <a:ext uri="{FF2B5EF4-FFF2-40B4-BE49-F238E27FC236}">
                <a16:creationId xmlns:a16="http://schemas.microsoft.com/office/drawing/2014/main" id="{75B08308-9705-E0C3-DE27-78B0D5C499A9}"/>
              </a:ext>
            </a:extLst>
          </p:cNvPr>
          <p:cNvSpPr>
            <a:spLocks noGrp="1"/>
          </p:cNvSpPr>
          <p:nvPr>
            <p:ph idx="1"/>
          </p:nvPr>
        </p:nvSpPr>
        <p:spPr>
          <a:xfrm>
            <a:off x="2589212" y="1476103"/>
            <a:ext cx="8915400" cy="4757787"/>
          </a:xfrm>
        </p:spPr>
        <p:txBody>
          <a:bodyPr>
            <a:normAutofit/>
          </a:bodyPr>
          <a:lstStyle/>
          <a:p>
            <a:pPr marL="0" indent="0" algn="just">
              <a:buNone/>
            </a:pPr>
            <a:r>
              <a:rPr lang="en-US" dirty="0">
                <a:latin typeface="Arial Rounded MT Bold" panose="020F0704030504030204" pitchFamily="34" charset="0"/>
              </a:rPr>
              <a:t>• Practical experience in an organizational setting. </a:t>
            </a:r>
          </a:p>
          <a:p>
            <a:pPr marL="0" indent="0" algn="just">
              <a:buNone/>
            </a:pPr>
            <a:r>
              <a:rPr lang="en-US" dirty="0">
                <a:latin typeface="Arial Rounded MT Bold" panose="020F0704030504030204" pitchFamily="34" charset="0"/>
              </a:rPr>
              <a:t>• Excellent opportunity to see how the theoretical aspects learned in classes are integrated into the practical world. </a:t>
            </a:r>
          </a:p>
          <a:p>
            <a:pPr marL="0" indent="0" algn="just">
              <a:buNone/>
            </a:pPr>
            <a:r>
              <a:rPr lang="en-US" dirty="0">
                <a:latin typeface="Arial Rounded MT Bold" panose="020F0704030504030204" pitchFamily="34" charset="0"/>
              </a:rPr>
              <a:t>• Helps them decide if the industry and the profession is the best career option to pursue. </a:t>
            </a:r>
          </a:p>
          <a:p>
            <a:pPr marL="0" indent="0" algn="just">
              <a:buNone/>
            </a:pPr>
            <a:r>
              <a:rPr lang="en-US" dirty="0">
                <a:latin typeface="Arial Rounded MT Bold" panose="020F0704030504030204" pitchFamily="34" charset="0"/>
              </a:rPr>
              <a:t>• Opportunity to learn new skills and supplement knowledge. </a:t>
            </a:r>
          </a:p>
          <a:p>
            <a:pPr marL="0" indent="0" algn="just">
              <a:buNone/>
            </a:pPr>
            <a:r>
              <a:rPr lang="en-US" dirty="0">
                <a:latin typeface="Arial Rounded MT Bold" panose="020F0704030504030204" pitchFamily="34" charset="0"/>
              </a:rPr>
              <a:t>• Opportunity to practice communication and teamwork skills. </a:t>
            </a:r>
          </a:p>
          <a:p>
            <a:pPr marL="0" indent="0" algn="just">
              <a:buNone/>
            </a:pPr>
            <a:r>
              <a:rPr lang="en-US" dirty="0">
                <a:latin typeface="Arial Rounded MT Bold" panose="020F0704030504030204" pitchFamily="34" charset="0"/>
              </a:rPr>
              <a:t>• Opportunity to learn strategies like time management, multi-tasking </a:t>
            </a:r>
            <a:r>
              <a:rPr lang="en-US" dirty="0" err="1">
                <a:latin typeface="Arial Rounded MT Bold" panose="020F0704030504030204" pitchFamily="34" charset="0"/>
              </a:rPr>
              <a:t>etc</a:t>
            </a:r>
            <a:r>
              <a:rPr lang="en-US" dirty="0">
                <a:latin typeface="Arial Rounded MT Bold" panose="020F0704030504030204" pitchFamily="34" charset="0"/>
              </a:rPr>
              <a:t> in an industrial setup. </a:t>
            </a:r>
          </a:p>
          <a:p>
            <a:pPr marL="0" indent="0" algn="just">
              <a:buNone/>
            </a:pPr>
            <a:r>
              <a:rPr lang="en-US" dirty="0">
                <a:latin typeface="Arial Rounded MT Bold" panose="020F0704030504030204" pitchFamily="34" charset="0"/>
              </a:rPr>
              <a:t>• Opportunity to meet new people and learn networking skills</a:t>
            </a:r>
          </a:p>
          <a:p>
            <a:pPr marL="0" indent="0" algn="just">
              <a:buNone/>
            </a:pPr>
            <a:r>
              <a:rPr lang="en-US" dirty="0">
                <a:latin typeface="Arial Rounded MT Bold" panose="020F0704030504030204" pitchFamily="34" charset="0"/>
              </a:rPr>
              <a:t>• An opportunity to get hired by the Industry/ organization. </a:t>
            </a:r>
          </a:p>
          <a:p>
            <a:pPr marL="0" indent="0" algn="just">
              <a:buNone/>
            </a:pPr>
            <a:endParaRPr lang="en-IN" dirty="0">
              <a:latin typeface="Arial Rounded MT Bold" panose="020F0704030504030204" pitchFamily="34" charset="0"/>
            </a:endParaRPr>
          </a:p>
        </p:txBody>
      </p:sp>
    </p:spTree>
    <p:extLst>
      <p:ext uri="{BB962C8B-B14F-4D97-AF65-F5344CB8AC3E}">
        <p14:creationId xmlns:p14="http://schemas.microsoft.com/office/powerpoint/2010/main" val="944242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B1129-691B-CEF9-8B64-4A2E8C79FE32}"/>
              </a:ext>
            </a:extLst>
          </p:cNvPr>
          <p:cNvSpPr>
            <a:spLocks noGrp="1"/>
          </p:cNvSpPr>
          <p:nvPr>
            <p:ph type="title"/>
          </p:nvPr>
        </p:nvSpPr>
        <p:spPr>
          <a:xfrm>
            <a:off x="2592926" y="946778"/>
            <a:ext cx="6041624" cy="958221"/>
          </a:xfrm>
        </p:spPr>
        <p:txBody>
          <a:bodyPr/>
          <a:lstStyle/>
          <a:p>
            <a:r>
              <a:rPr lang="en-US" dirty="0"/>
              <a:t>Benefits to the Institute:</a:t>
            </a:r>
            <a:endParaRPr lang="en-IN" dirty="0"/>
          </a:p>
        </p:txBody>
      </p:sp>
      <p:sp>
        <p:nvSpPr>
          <p:cNvPr id="3" name="Content Placeholder 2">
            <a:extLst>
              <a:ext uri="{FF2B5EF4-FFF2-40B4-BE49-F238E27FC236}">
                <a16:creationId xmlns:a16="http://schemas.microsoft.com/office/drawing/2014/main" id="{F39D02D4-4820-307F-C8E8-7F5AF94BC01A}"/>
              </a:ext>
            </a:extLst>
          </p:cNvPr>
          <p:cNvSpPr>
            <a:spLocks noGrp="1"/>
          </p:cNvSpPr>
          <p:nvPr>
            <p:ph idx="1"/>
          </p:nvPr>
        </p:nvSpPr>
        <p:spPr>
          <a:xfrm>
            <a:off x="2589212" y="2534194"/>
            <a:ext cx="8915400" cy="3377028"/>
          </a:xfrm>
        </p:spPr>
        <p:txBody>
          <a:bodyPr/>
          <a:lstStyle/>
          <a:p>
            <a:r>
              <a:rPr lang="en-US" dirty="0">
                <a:latin typeface="Arial Rounded MT Bold" panose="020F0704030504030204" pitchFamily="34" charset="0"/>
              </a:rPr>
              <a:t> Build industrial relations. </a:t>
            </a:r>
          </a:p>
          <a:p>
            <a:r>
              <a:rPr lang="en-US" dirty="0">
                <a:latin typeface="Arial Rounded MT Bold" panose="020F0704030504030204" pitchFamily="34" charset="0"/>
              </a:rPr>
              <a:t>Makes the placement process easier. </a:t>
            </a:r>
          </a:p>
          <a:p>
            <a:r>
              <a:rPr lang="en-US" dirty="0">
                <a:latin typeface="Arial Rounded MT Bold" panose="020F0704030504030204" pitchFamily="34" charset="0"/>
              </a:rPr>
              <a:t>Improve institutional credibility &amp; branding. </a:t>
            </a:r>
          </a:p>
          <a:p>
            <a:r>
              <a:rPr lang="en-US" dirty="0">
                <a:latin typeface="Arial Rounded MT Bold" panose="020F0704030504030204" pitchFamily="34" charset="0"/>
              </a:rPr>
              <a:t>Helps in retention of the students. </a:t>
            </a:r>
          </a:p>
          <a:p>
            <a:r>
              <a:rPr lang="en-US" dirty="0">
                <a:latin typeface="Arial Rounded MT Bold" panose="020F0704030504030204" pitchFamily="34" charset="0"/>
              </a:rPr>
              <a:t>Curriculum revision can be made based on feedback from Industry/ students. </a:t>
            </a:r>
          </a:p>
          <a:p>
            <a:r>
              <a:rPr lang="en-US" dirty="0">
                <a:latin typeface="Arial Rounded MT Bold" panose="020F0704030504030204" pitchFamily="34" charset="0"/>
              </a:rPr>
              <a:t>Improvement in teaching learning process.</a:t>
            </a:r>
            <a:endParaRPr lang="en-IN" dirty="0">
              <a:latin typeface="Arial Rounded MT Bold" panose="020F0704030504030204" pitchFamily="34" charset="0"/>
            </a:endParaRPr>
          </a:p>
        </p:txBody>
      </p:sp>
    </p:spTree>
    <p:extLst>
      <p:ext uri="{BB962C8B-B14F-4D97-AF65-F5344CB8AC3E}">
        <p14:creationId xmlns:p14="http://schemas.microsoft.com/office/powerpoint/2010/main" val="77777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7CFFE-D6F5-46EE-D2B1-6B1E94840662}"/>
              </a:ext>
            </a:extLst>
          </p:cNvPr>
          <p:cNvSpPr>
            <a:spLocks noGrp="1"/>
          </p:cNvSpPr>
          <p:nvPr>
            <p:ph type="title"/>
          </p:nvPr>
        </p:nvSpPr>
        <p:spPr>
          <a:xfrm>
            <a:off x="2592925" y="222070"/>
            <a:ext cx="8911687" cy="613953"/>
          </a:xfrm>
        </p:spPr>
        <p:txBody>
          <a:bodyPr>
            <a:normAutofit fontScale="90000"/>
          </a:bodyPr>
          <a:lstStyle/>
          <a:p>
            <a:r>
              <a:rPr lang="en-US" dirty="0"/>
              <a:t>INTERNSHIP GUIDELINES:</a:t>
            </a:r>
            <a:endParaRPr lang="en-IN" dirty="0"/>
          </a:p>
        </p:txBody>
      </p:sp>
      <p:sp>
        <p:nvSpPr>
          <p:cNvPr id="3" name="Content Placeholder 2">
            <a:extLst>
              <a:ext uri="{FF2B5EF4-FFF2-40B4-BE49-F238E27FC236}">
                <a16:creationId xmlns:a16="http://schemas.microsoft.com/office/drawing/2014/main" id="{E9DA0CA3-1BB3-7FB2-952D-14C9FC7CA628}"/>
              </a:ext>
            </a:extLst>
          </p:cNvPr>
          <p:cNvSpPr>
            <a:spLocks noGrp="1"/>
          </p:cNvSpPr>
          <p:nvPr>
            <p:ph idx="1"/>
          </p:nvPr>
        </p:nvSpPr>
        <p:spPr>
          <a:xfrm>
            <a:off x="2589212" y="836023"/>
            <a:ext cx="8915400" cy="5630091"/>
          </a:xfrm>
        </p:spPr>
        <p:txBody>
          <a:bodyPr>
            <a:normAutofit lnSpcReduction="10000"/>
          </a:bodyPr>
          <a:lstStyle/>
          <a:p>
            <a:pPr algn="just"/>
            <a:r>
              <a:rPr lang="en-US" dirty="0">
                <a:latin typeface="Arial Rounded MT Bold" panose="020F0704030504030204" pitchFamily="34" charset="0"/>
              </a:rPr>
              <a:t>The Internship cell will arrange internship for students in industries/organization after second, fourth and six/seventh semester(s) or as per AICTE/ affiliating University guidelines.</a:t>
            </a:r>
          </a:p>
          <a:p>
            <a:pPr marL="0" indent="0" algn="just">
              <a:buNone/>
            </a:pPr>
            <a:r>
              <a:rPr lang="en-US" dirty="0">
                <a:latin typeface="Arial Rounded MT Bold" panose="020F0704030504030204" pitchFamily="34" charset="0"/>
              </a:rPr>
              <a:t>The general procedure for arranging internship is given below:</a:t>
            </a:r>
          </a:p>
          <a:p>
            <a:pPr marL="0" indent="0" algn="just">
              <a:buNone/>
            </a:pPr>
            <a:r>
              <a:rPr lang="en-US" b="1" u="sng" dirty="0">
                <a:latin typeface="Arial Rounded MT Bold" panose="020F0704030504030204" pitchFamily="34" charset="0"/>
              </a:rPr>
              <a:t>Step 1: </a:t>
            </a:r>
            <a:r>
              <a:rPr lang="en-US" dirty="0">
                <a:latin typeface="Arial Rounded MT Bold" panose="020F0704030504030204" pitchFamily="34" charset="0"/>
              </a:rPr>
              <a:t>Request Letter/ Email from the office of Internship cell of the college should go to industry to allot various slots of 120 hours during summer vacation as internship periods for the students.</a:t>
            </a:r>
          </a:p>
          <a:p>
            <a:pPr marL="0" indent="0" algn="just">
              <a:buNone/>
            </a:pPr>
            <a:r>
              <a:rPr lang="en-US" b="1" u="sng" dirty="0">
                <a:latin typeface="Arial Rounded MT Bold" panose="020F0704030504030204" pitchFamily="34" charset="0"/>
              </a:rPr>
              <a:t>Step 2</a:t>
            </a:r>
            <a:r>
              <a:rPr lang="en-US" dirty="0">
                <a:latin typeface="Arial Rounded MT Bold" panose="020F0704030504030204" pitchFamily="34" charset="0"/>
              </a:rPr>
              <a:t>: Industry will confirm the training slots and the number of seats allocated for internships via Confirmation Letter/ Email</a:t>
            </a:r>
          </a:p>
          <a:p>
            <a:pPr marL="0" indent="0" algn="just">
              <a:buNone/>
            </a:pPr>
            <a:r>
              <a:rPr lang="en-US" b="1" u="sng" dirty="0">
                <a:latin typeface="Arial Rounded MT Bold" panose="020F0704030504030204" pitchFamily="34" charset="0"/>
              </a:rPr>
              <a:t>Step 3</a:t>
            </a:r>
            <a:r>
              <a:rPr lang="en-US" dirty="0">
                <a:latin typeface="Arial Rounded MT Bold" panose="020F0704030504030204" pitchFamily="34" charset="0"/>
              </a:rPr>
              <a:t>: Students on joining Training at the concerned Industry / Organization, submit the Joining Report/ Letters / Email.</a:t>
            </a:r>
          </a:p>
          <a:p>
            <a:pPr marL="0" indent="0" algn="just">
              <a:buNone/>
            </a:pPr>
            <a:r>
              <a:rPr lang="en-US" b="1" u="sng" dirty="0">
                <a:latin typeface="Arial Rounded MT Bold" panose="020F0704030504030204" pitchFamily="34" charset="0"/>
              </a:rPr>
              <a:t>Step 4</a:t>
            </a:r>
            <a:r>
              <a:rPr lang="en-US" dirty="0">
                <a:latin typeface="Arial Rounded MT Bold" panose="020F0704030504030204" pitchFamily="34" charset="0"/>
              </a:rPr>
              <a:t>: Students undergo industrial training at the concerned Industry / Organization. In-between Faculty Member(s) evaluate(s) the performance of students once/twice by visiting the Industry/Organization</a:t>
            </a:r>
          </a:p>
          <a:p>
            <a:pPr marL="0" indent="0" algn="just">
              <a:buNone/>
            </a:pPr>
            <a:r>
              <a:rPr lang="en-US" b="1" u="sng" dirty="0">
                <a:latin typeface="Arial Rounded MT Bold" panose="020F0704030504030204" pitchFamily="34" charset="0"/>
              </a:rPr>
              <a:t>Step 5: </a:t>
            </a:r>
            <a:r>
              <a:rPr lang="en-US" dirty="0">
                <a:latin typeface="Arial Rounded MT Bold" panose="020F0704030504030204" pitchFamily="34" charset="0"/>
              </a:rPr>
              <a:t>Students will submit training report after completion of internship</a:t>
            </a:r>
          </a:p>
          <a:p>
            <a:pPr marL="0" indent="0" algn="just">
              <a:buNone/>
            </a:pPr>
            <a:r>
              <a:rPr lang="en-US" dirty="0">
                <a:latin typeface="Arial Rounded MT Bold" panose="020F0704030504030204" pitchFamily="34" charset="0"/>
              </a:rPr>
              <a:t>Step 6: Training Certificate to be obtained from industry. </a:t>
            </a:r>
          </a:p>
          <a:p>
            <a:pPr marL="0" indent="0" algn="just">
              <a:buNone/>
            </a:pPr>
            <a:r>
              <a:rPr lang="en-US" b="1" u="sng" dirty="0">
                <a:latin typeface="Arial Rounded MT Bold" panose="020F0704030504030204" pitchFamily="34" charset="0"/>
              </a:rPr>
              <a:t>Step 7</a:t>
            </a:r>
            <a:r>
              <a:rPr lang="en-US" dirty="0">
                <a:latin typeface="Arial Rounded MT Bold" panose="020F0704030504030204" pitchFamily="34" charset="0"/>
              </a:rPr>
              <a:t>: List of students who have completed their internship successfully will be issued by Internship Cell.</a:t>
            </a:r>
          </a:p>
        </p:txBody>
      </p:sp>
    </p:spTree>
    <p:extLst>
      <p:ext uri="{BB962C8B-B14F-4D97-AF65-F5344CB8AC3E}">
        <p14:creationId xmlns:p14="http://schemas.microsoft.com/office/powerpoint/2010/main" val="2078658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A6D3F-E7D7-CA04-4131-CB8A80B91434}"/>
              </a:ext>
            </a:extLst>
          </p:cNvPr>
          <p:cNvSpPr>
            <a:spLocks noGrp="1"/>
          </p:cNvSpPr>
          <p:nvPr>
            <p:ph type="title"/>
          </p:nvPr>
        </p:nvSpPr>
        <p:spPr>
          <a:xfrm>
            <a:off x="2592925" y="624110"/>
            <a:ext cx="4173635" cy="734427"/>
          </a:xfrm>
        </p:spPr>
        <p:txBody>
          <a:bodyPr/>
          <a:lstStyle/>
          <a:p>
            <a:r>
              <a:rPr lang="en-IN" dirty="0"/>
              <a:t>Students Report</a:t>
            </a:r>
          </a:p>
        </p:txBody>
      </p:sp>
      <p:sp>
        <p:nvSpPr>
          <p:cNvPr id="3" name="Content Placeholder 2">
            <a:extLst>
              <a:ext uri="{FF2B5EF4-FFF2-40B4-BE49-F238E27FC236}">
                <a16:creationId xmlns:a16="http://schemas.microsoft.com/office/drawing/2014/main" id="{7E17BA30-0578-60F2-9163-7B5775D276E5}"/>
              </a:ext>
            </a:extLst>
          </p:cNvPr>
          <p:cNvSpPr>
            <a:spLocks noGrp="1"/>
          </p:cNvSpPr>
          <p:nvPr>
            <p:ph idx="1"/>
          </p:nvPr>
        </p:nvSpPr>
        <p:spPr>
          <a:xfrm>
            <a:off x="2272937" y="1645920"/>
            <a:ext cx="9231675" cy="4265302"/>
          </a:xfrm>
        </p:spPr>
        <p:txBody>
          <a:bodyPr/>
          <a:lstStyle/>
          <a:p>
            <a:pPr>
              <a:buFont typeface="Wingdings" panose="05000000000000000000" pitchFamily="2" charset="2"/>
              <a:buChar char="Ø"/>
            </a:pPr>
            <a:r>
              <a:rPr lang="en-IN" b="1" dirty="0">
                <a:latin typeface="Arial Rounded MT Bold" panose="020F0704030504030204" pitchFamily="34" charset="0"/>
              </a:rPr>
              <a:t>Draft a Title Page:</a:t>
            </a:r>
          </a:p>
          <a:p>
            <a:pPr marL="0" indent="0">
              <a:buNone/>
            </a:pPr>
            <a:endParaRPr lang="en-IN" dirty="0">
              <a:latin typeface="Arial Rounded MT Bold" panose="020F0704030504030204" pitchFamily="34" charset="0"/>
            </a:endParaRPr>
          </a:p>
          <a:p>
            <a:pPr>
              <a:buFont typeface="Wingdings" panose="05000000000000000000" pitchFamily="2" charset="2"/>
              <a:buChar char="§"/>
            </a:pPr>
            <a:r>
              <a:rPr lang="en-IN" dirty="0">
                <a:latin typeface="Arial Rounded MT Bold" panose="020F0704030504030204" pitchFamily="34" charset="0"/>
              </a:rPr>
              <a:t>Name</a:t>
            </a:r>
          </a:p>
          <a:p>
            <a:pPr>
              <a:buFont typeface="Wingdings" panose="05000000000000000000" pitchFamily="2" charset="2"/>
              <a:buChar char="§"/>
            </a:pPr>
            <a:r>
              <a:rPr lang="en-IN" dirty="0">
                <a:latin typeface="Arial Rounded MT Bold" panose="020F0704030504030204" pitchFamily="34" charset="0"/>
              </a:rPr>
              <a:t>Class </a:t>
            </a:r>
          </a:p>
          <a:p>
            <a:pPr>
              <a:buFont typeface="Wingdings" panose="05000000000000000000" pitchFamily="2" charset="2"/>
              <a:buChar char="§"/>
            </a:pPr>
            <a:r>
              <a:rPr lang="en-IN" dirty="0">
                <a:latin typeface="Arial Rounded MT Bold" panose="020F0704030504030204" pitchFamily="34" charset="0"/>
              </a:rPr>
              <a:t>Roll No</a:t>
            </a:r>
          </a:p>
          <a:p>
            <a:pPr>
              <a:buFont typeface="Wingdings" panose="05000000000000000000" pitchFamily="2" charset="2"/>
              <a:buChar char="§"/>
            </a:pPr>
            <a:r>
              <a:rPr lang="en-IN" dirty="0">
                <a:latin typeface="Arial Rounded MT Bold" panose="020F0704030504030204" pitchFamily="34" charset="0"/>
              </a:rPr>
              <a:t>Internship Period</a:t>
            </a:r>
          </a:p>
          <a:p>
            <a:pPr>
              <a:buFont typeface="Wingdings" panose="05000000000000000000" pitchFamily="2" charset="2"/>
              <a:buChar char="§"/>
            </a:pPr>
            <a:r>
              <a:rPr lang="en-IN" dirty="0">
                <a:latin typeface="Arial Rounded MT Bold" panose="020F0704030504030204" pitchFamily="34" charset="0"/>
              </a:rPr>
              <a:t>Internship Organisation</a:t>
            </a:r>
          </a:p>
          <a:p>
            <a:pPr marL="0" indent="0">
              <a:buNone/>
            </a:pPr>
            <a:endParaRPr lang="en-IN" dirty="0"/>
          </a:p>
          <a:p>
            <a:pPr marL="0" indent="0">
              <a:buNone/>
            </a:pPr>
            <a:endParaRPr lang="en-IN" dirty="0"/>
          </a:p>
          <a:p>
            <a:endParaRPr lang="en-IN" dirty="0"/>
          </a:p>
        </p:txBody>
      </p:sp>
    </p:spTree>
    <p:extLst>
      <p:ext uri="{BB962C8B-B14F-4D97-AF65-F5344CB8AC3E}">
        <p14:creationId xmlns:p14="http://schemas.microsoft.com/office/powerpoint/2010/main" val="4098969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BFAD9-B25F-E26F-DE44-FE8D80A50555}"/>
              </a:ext>
            </a:extLst>
          </p:cNvPr>
          <p:cNvSpPr>
            <a:spLocks noGrp="1"/>
          </p:cNvSpPr>
          <p:nvPr>
            <p:ph type="title"/>
          </p:nvPr>
        </p:nvSpPr>
        <p:spPr/>
        <p:txBody>
          <a:bodyPr/>
          <a:lstStyle/>
          <a:p>
            <a:r>
              <a:rPr lang="en-IN" dirty="0"/>
              <a:t>Create a Table of Contents</a:t>
            </a:r>
            <a:br>
              <a:rPr lang="en-IN" dirty="0"/>
            </a:br>
            <a:endParaRPr lang="en-IN" dirty="0"/>
          </a:p>
        </p:txBody>
      </p:sp>
      <p:sp>
        <p:nvSpPr>
          <p:cNvPr id="3" name="Content Placeholder 2">
            <a:extLst>
              <a:ext uri="{FF2B5EF4-FFF2-40B4-BE49-F238E27FC236}">
                <a16:creationId xmlns:a16="http://schemas.microsoft.com/office/drawing/2014/main" id="{AE5BC7E5-29C7-1EB9-6878-A9C8FADEBC54}"/>
              </a:ext>
            </a:extLst>
          </p:cNvPr>
          <p:cNvSpPr>
            <a:spLocks noGrp="1"/>
          </p:cNvSpPr>
          <p:nvPr>
            <p:ph idx="1"/>
          </p:nvPr>
        </p:nvSpPr>
        <p:spPr>
          <a:xfrm>
            <a:off x="2589212" y="2651760"/>
            <a:ext cx="8915400" cy="2301241"/>
          </a:xfrm>
        </p:spPr>
        <p:txBody>
          <a:bodyPr/>
          <a:lstStyle/>
          <a:p>
            <a:r>
              <a:rPr lang="en-IN" dirty="0">
                <a:latin typeface="Arial Rounded MT Bold" panose="020F0704030504030204" pitchFamily="34" charset="0"/>
              </a:rPr>
              <a:t>Include background information on the company</a:t>
            </a:r>
          </a:p>
          <a:p>
            <a:r>
              <a:rPr lang="en-IN" dirty="0">
                <a:latin typeface="Arial Rounded MT Bold" panose="020F0704030504030204" pitchFamily="34" charset="0"/>
              </a:rPr>
              <a:t>Internship Description/internship description</a:t>
            </a:r>
          </a:p>
          <a:p>
            <a:r>
              <a:rPr lang="en-IN" dirty="0">
                <a:latin typeface="Arial Rounded MT Bold" panose="020F0704030504030204" pitchFamily="34" charset="0"/>
              </a:rPr>
              <a:t>Overview of Internship experience(discuss what student learned and the skilled he developed)</a:t>
            </a:r>
          </a:p>
          <a:p>
            <a:r>
              <a:rPr lang="en-IN" dirty="0">
                <a:latin typeface="Arial Rounded MT Bold" panose="020F0704030504030204" pitchFamily="34" charset="0"/>
              </a:rPr>
              <a:t>Conclude with ongoing consideration</a:t>
            </a:r>
          </a:p>
        </p:txBody>
      </p:sp>
    </p:spTree>
    <p:extLst>
      <p:ext uri="{BB962C8B-B14F-4D97-AF65-F5344CB8AC3E}">
        <p14:creationId xmlns:p14="http://schemas.microsoft.com/office/powerpoint/2010/main" val="127919010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97</TotalTime>
  <Words>745</Words>
  <Application>Microsoft Office PowerPoint</Application>
  <PresentationFormat>Widescreen</PresentationFormat>
  <Paragraphs>63</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Arial Rounded MT Bold</vt:lpstr>
      <vt:lpstr>Century Gothic</vt:lpstr>
      <vt:lpstr>DM Sans</vt:lpstr>
      <vt:lpstr>Wingdings</vt:lpstr>
      <vt:lpstr>Wingdings 3</vt:lpstr>
      <vt:lpstr>Wisp</vt:lpstr>
      <vt:lpstr>INTERNSHIP </vt:lpstr>
      <vt:lpstr>PowerPoint Presentation</vt:lpstr>
      <vt:lpstr>OBJECTIVES :</vt:lpstr>
      <vt:lpstr>BENEFITS OF INTERNSHIP:</vt:lpstr>
      <vt:lpstr>Benefits to Students:</vt:lpstr>
      <vt:lpstr>Benefits to the Institute:</vt:lpstr>
      <vt:lpstr>INTERNSHIP GUIDELINES:</vt:lpstr>
      <vt:lpstr>Students Report</vt:lpstr>
      <vt:lpstr>Create a Table of Contents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Naren Das</dc:creator>
  <cp:lastModifiedBy>Naren Das</cp:lastModifiedBy>
  <cp:revision>1</cp:revision>
  <dcterms:created xsi:type="dcterms:W3CDTF">2025-05-30T16:24:24Z</dcterms:created>
  <dcterms:modified xsi:type="dcterms:W3CDTF">2025-05-30T18:02:11Z</dcterms:modified>
</cp:coreProperties>
</file>